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5" r:id="rId1"/>
  </p:sldMasterIdLst>
  <p:notesMasterIdLst>
    <p:notesMasterId r:id="rId3"/>
  </p:notesMasterIdLst>
  <p:sldIdLst>
    <p:sldId id="256" r:id="rId2"/>
  </p:sldIdLst>
  <p:sldSz cx="43891200" cy="32918400"/>
  <p:notesSz cx="7004050" cy="9290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60" autoAdjust="0"/>
    <p:restoredTop sz="91635" autoAdjust="0"/>
  </p:normalViewPr>
  <p:slideViewPr>
    <p:cSldViewPr>
      <p:cViewPr>
        <p:scale>
          <a:sx n="45" d="100"/>
          <a:sy n="45" d="100"/>
        </p:scale>
        <p:origin x="672" y="-104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58AB1-3D34-3442-8390-B0AA2B55299B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1288" y="1162050"/>
            <a:ext cx="4181475" cy="3135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70400"/>
            <a:ext cx="5603875" cy="3659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0A1B-BF5C-1C41-A1E8-B882A36A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7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E0A1B-BF5C-1C41-A1E8-B882A36A2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5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8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6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3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2976800" y="0"/>
            <a:ext cx="91440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8803600"/>
            <a:ext cx="43891200" cy="411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Instructions"/>
          <p:cNvSpPr/>
          <p:nvPr userDrawn="1"/>
        </p:nvSpPr>
        <p:spPr>
          <a:xfrm>
            <a:off x="-13716000" y="0"/>
            <a:ext cx="1280160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450" tIns="171450" rIns="171450" bIns="171450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72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48” high by 48” wide. It can be used to print any poster with a 1:1 aspect ratio.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 this 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495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495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72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495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495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495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5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800"/>
              </a:spcAft>
            </a:pPr>
            <a:r>
              <a:rPr lang="en-US" sz="36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36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36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44805600" y="0"/>
            <a:ext cx="12801600" cy="32918400"/>
            <a:chOff x="33832800" y="0"/>
            <a:chExt cx="12801600" cy="43891200"/>
          </a:xfrm>
        </p:grpSpPr>
        <p:sp>
          <p:nvSpPr>
            <p:cNvPr id="21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72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7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5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495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495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5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495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495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95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1" y="32689800"/>
            <a:ext cx="5297435" cy="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0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4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2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0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4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0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8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https://miro.medium.com/max/3902/1*hELlVp9hmZbDZVFstS61pg.png" TargetMode="External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https://www.researchgate.net/profile/Alfredo_Ardila/publication/266558490/figure/fig2/AS:614316147474443@1523475791364/Plate-1-The-cookie-theft-from-the-Boston-Diagnostic-Aphasia-Examination-Goodglass.png" TargetMode="External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10972800" y="0"/>
            <a:ext cx="21945600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60" tIns="342900" rIns="137160" bIns="34290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sz="6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Natural Language Processing and Machine Learning </a:t>
            </a:r>
          </a:p>
          <a:p>
            <a:pPr algn="ctr" eaLnBrk="1" hangingPunct="1"/>
            <a:r>
              <a:rPr lang="en-US" altLang="zh-CN" sz="6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for Early Diagnosis of Alzheimer's Disease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0972800" y="2400300"/>
            <a:ext cx="219456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60" tIns="137160" rIns="137160" bIns="13716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sz="3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Yangyang</a:t>
            </a:r>
            <a:r>
              <a:rPr lang="zh-CN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</a:t>
            </a:r>
            <a:r>
              <a:rPr lang="en-US" altLang="zh-CN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Li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34345" y="29710751"/>
            <a:ext cx="14630400" cy="2194560"/>
          </a:xfrm>
          <a:prstGeom prst="rect">
            <a:avLst/>
          </a:prstGeom>
          <a:noFill/>
        </p:spPr>
        <p:txBody>
          <a:bodyPr wrap="square" tIns="68580" bIns="68580" numCol="1" spcCol="45720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National Institute of Aging. (2019, May 22). Alzheimer's Disease Fact Sheet. Retrieved Feb 15, 2020 from https://</a:t>
            </a:r>
            <a:r>
              <a:rPr lang="en-US" sz="1500" dirty="0" err="1"/>
              <a:t>www.nia.nih.gov</a:t>
            </a:r>
            <a:r>
              <a:rPr lang="en-US" sz="1500" dirty="0"/>
              <a:t>/health/</a:t>
            </a:r>
            <a:r>
              <a:rPr lang="en-US" sz="1500" dirty="0" err="1"/>
              <a:t>alzheimers</a:t>
            </a:r>
            <a:r>
              <a:rPr lang="en-US" sz="1500" dirty="0"/>
              <a:t>-disease-fact-sheet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A. L. Goldstein, Biomedical advances in aging. New York: Plenum Press, 1990, pp. 51-62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/>
              <a:t>UsAgainstAlzheimer’s</a:t>
            </a:r>
            <a:r>
              <a:rPr lang="en-US" sz="1500" dirty="0"/>
              <a:t>. (2020) Alzheimer’s Crisis. Retrieved February 15 2020 from https://</a:t>
            </a:r>
            <a:r>
              <a:rPr lang="en-US" sz="1500" dirty="0" err="1"/>
              <a:t>www.usagainstalzheimers.org</a:t>
            </a:r>
            <a:r>
              <a:rPr lang="en-US" sz="1500" dirty="0"/>
              <a:t>/learn/</a:t>
            </a:r>
            <a:r>
              <a:rPr lang="en-US" sz="1500" dirty="0" err="1"/>
              <a:t>alzheimers</a:t>
            </a:r>
            <a:r>
              <a:rPr lang="en-US" sz="1500" dirty="0"/>
              <a:t>-crisis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Mayo Clinic. (2019, April 19). Diagnosing Alzheimer's: How Alzheimer's is diagnosed. Retrieved February 15, 2020 from https://</a:t>
            </a:r>
            <a:r>
              <a:rPr lang="en-US" sz="1500" dirty="0" err="1"/>
              <a:t>www.mayoclinic.org</a:t>
            </a:r>
            <a:r>
              <a:rPr lang="en-US" sz="1500" dirty="0"/>
              <a:t>/diseases-conditions/</a:t>
            </a:r>
            <a:r>
              <a:rPr lang="en-US" sz="1500" dirty="0" err="1"/>
              <a:t>alzheimers</a:t>
            </a:r>
            <a:r>
              <a:rPr lang="en-US" sz="1500" dirty="0"/>
              <a:t>-disease/in-depth/</a:t>
            </a:r>
            <a:r>
              <a:rPr lang="en-US" sz="1500" dirty="0" err="1"/>
              <a:t>alzheimers</a:t>
            </a:r>
            <a:r>
              <a:rPr lang="en-US" sz="1500" dirty="0"/>
              <a:t>/art-20048075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Forbes-McKay, K.E., </a:t>
            </a:r>
            <a:r>
              <a:rPr lang="en-US" sz="1500" dirty="0" err="1"/>
              <a:t>Venneri</a:t>
            </a:r>
            <a:r>
              <a:rPr lang="en-US" sz="1500" dirty="0"/>
              <a:t>, A. Detecting subtle spontaneous language decline in early Alzheimer’s disease with a picture description task. Neurol Sci 26, 243–254 (2005). https://</a:t>
            </a:r>
            <a:r>
              <a:rPr lang="en-US" sz="1500" dirty="0" err="1"/>
              <a:t>doi.org</a:t>
            </a:r>
            <a:r>
              <a:rPr lang="en-US" sz="1500" dirty="0"/>
              <a:t>/10.1007/s10072-005-0467-9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Boston Medical Center. (2019, March 18). Study finds test of protein levels in the eye a potential predictor of (future) Alzheimer's disease. ScienceDaily. Retrieved February 14, 2020 from </a:t>
            </a:r>
            <a:r>
              <a:rPr lang="en-US" sz="1500" dirty="0" err="1"/>
              <a:t>www.sciencedaily.com</a:t>
            </a:r>
            <a:r>
              <a:rPr lang="en-US" sz="1500" dirty="0"/>
              <a:t>/releases/2019/03/190318151724.htm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Mitchell AJ. A meta-analysis of the accuracy of the Mini-Mental State Examination in the detection of dementia and Mild Cognitive Impairment. J </a:t>
            </a:r>
            <a:r>
              <a:rPr lang="en-US" sz="1500" dirty="0" err="1"/>
              <a:t>Psychiatr</a:t>
            </a:r>
            <a:r>
              <a:rPr lang="en-US" sz="1500" dirty="0"/>
              <a:t> Res. 2009;43(4):411–31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Francois </a:t>
            </a:r>
            <a:r>
              <a:rPr lang="en-US" sz="1500" dirty="0" err="1"/>
              <a:t>Boller</a:t>
            </a:r>
            <a:r>
              <a:rPr lang="en-US" sz="1500" dirty="0"/>
              <a:t> and James Becker. 2005. </a:t>
            </a:r>
            <a:r>
              <a:rPr lang="en-US" sz="1500" dirty="0" err="1"/>
              <a:t>Dementiabank</a:t>
            </a:r>
            <a:r>
              <a:rPr lang="en-US" sz="1500" dirty="0"/>
              <a:t> database guide. University of Pittsburgh.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/>
              <a:t>Kleinbaum</a:t>
            </a:r>
            <a:r>
              <a:rPr lang="en-US" sz="1500" dirty="0"/>
              <a:t>, D. G., Dietz, K., Gail, M., Klein, M., &amp; Klein, M. (2002). Logistic regression. New York: Springer-Verlag.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Xing, C., Wang, D., Liu, C., &amp; Lin, Y. (2015). Normalized word embedding and orthogonal transform for bilingual word translation. In Proceedings of the 2015 Conference of the North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34345" y="28925921"/>
            <a:ext cx="281153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066800" y="4872774"/>
            <a:ext cx="10080000" cy="416435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+mn-lt"/>
              </a:rPr>
              <a:t>•	Alzheimer’s Disease (AD) is the most common form of dementia, and AD can be fatal</a:t>
            </a:r>
            <a:r>
              <a:rPr lang="en-US" sz="2800" dirty="0" smtClean="0">
                <a:latin typeface="+mn-lt"/>
              </a:rPr>
              <a:t>.</a:t>
            </a:r>
            <a:endParaRPr lang="en-US" sz="2800" dirty="0">
              <a:latin typeface="+mn-lt"/>
            </a:endParaRPr>
          </a:p>
          <a:p>
            <a:pPr eaLnBrk="1" hangingPunct="1"/>
            <a:r>
              <a:rPr lang="en-US" sz="2800" dirty="0">
                <a:latin typeface="+mn-lt"/>
              </a:rPr>
              <a:t>•	Early diagnosis is </a:t>
            </a:r>
            <a:r>
              <a:rPr lang="en-US" altLang="zh-CN" sz="2800" dirty="0">
                <a:latin typeface="+mn-lt"/>
              </a:rPr>
              <a:t>important,</a:t>
            </a:r>
            <a:r>
              <a:rPr lang="zh-CN" altLang="en-US" sz="2800" dirty="0">
                <a:latin typeface="+mn-lt"/>
              </a:rPr>
              <a:t> </a:t>
            </a:r>
            <a:r>
              <a:rPr lang="en-US" altLang="zh-CN" sz="2800" dirty="0">
                <a:latin typeface="+mn-lt"/>
              </a:rPr>
              <a:t>but</a:t>
            </a:r>
            <a:r>
              <a:rPr lang="zh-CN" altLang="en-US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difficult. Several subtypes that clinicians use to further differentiate patients at different stages increases the difficulty of diagnosing accurately</a:t>
            </a:r>
            <a:r>
              <a:rPr lang="en-US" sz="2800" dirty="0" smtClean="0">
                <a:latin typeface="+mn-lt"/>
              </a:rPr>
              <a:t>.</a:t>
            </a:r>
          </a:p>
          <a:p>
            <a:pPr eaLnBrk="1" hangingPunct="1"/>
            <a:endParaRPr lang="en-US" sz="2800" dirty="0"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6800" y="4186974"/>
            <a:ext cx="100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1461603" y="25442424"/>
            <a:ext cx="20880000" cy="320352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Calibri" pitchFamily="34" charset="0"/>
              </a:rPr>
              <a:t>Cross-validation is used to select hyperparameter: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Every time a validation set is held out to mimic how test error would be.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Validation set is chosen randomly every time with volume equal to 1/10 of total data volume.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Grid-search the hyperparameter set in the hyperparameter space. 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C Value is inverse of strength of regularization.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The optimal C value is chosen such that validation accuracy is highest.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Too large / small of regularization strength may cause overfitting / underfitting.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 </a:t>
            </a: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1430321" y="4908774"/>
            <a:ext cx="14475623" cy="12005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>
                <a:latin typeface="Calibri" pitchFamily="34" charset="0"/>
              </a:rPr>
              <a:t>Logistic regression </a:t>
            </a:r>
            <a:r>
              <a:rPr lang="en-US" sz="2800" dirty="0">
                <a:latin typeface="Calibri" pitchFamily="34" charset="0"/>
              </a:rPr>
              <a:t>is a statistical model that uses a logistic function to model a binary dependent variable. It is particularly popular in terms of classifying dichotomous variable, which in our case is whether a patient has AD. </a:t>
            </a:r>
          </a:p>
          <a:p>
            <a:pPr eaLnBrk="1" hangingPunct="1"/>
            <a:r>
              <a:rPr lang="en-US" altLang="zh-CN" sz="2800" dirty="0" smtClean="0">
                <a:latin typeface="Calibri" pitchFamily="34" charset="0"/>
              </a:rPr>
              <a:t>Advantage: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Logistic </a:t>
            </a:r>
            <a:r>
              <a:rPr lang="en-US" sz="2800" dirty="0">
                <a:latin typeface="Calibri" pitchFamily="34" charset="0"/>
              </a:rPr>
              <a:t>regression is </a:t>
            </a:r>
            <a:r>
              <a:rPr lang="en-US" altLang="zh-CN" sz="2800" dirty="0" smtClean="0">
                <a:latin typeface="Calibri" pitchFamily="34" charset="0"/>
              </a:rPr>
              <a:t>a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highly </a:t>
            </a:r>
            <a:r>
              <a:rPr lang="en-US" sz="2800" dirty="0">
                <a:latin typeface="Calibri" pitchFamily="34" charset="0"/>
              </a:rPr>
              <a:t>flexible, </a:t>
            </a:r>
            <a:r>
              <a:rPr lang="en-US" altLang="zh-CN" sz="2800" dirty="0" smtClean="0">
                <a:latin typeface="Calibri" pitchFamily="34" charset="0"/>
              </a:rPr>
              <a:t>stable,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interpretable</a:t>
            </a:r>
            <a:r>
              <a:rPr lang="en-US" sz="2800" dirty="0">
                <a:latin typeface="Calibri" pitchFamily="34" charset="0"/>
              </a:rPr>
              <a:t>, and computationally </a:t>
            </a:r>
            <a:r>
              <a:rPr lang="en-US" sz="2800" dirty="0" smtClean="0">
                <a:latin typeface="Calibri" pitchFamily="34" charset="0"/>
              </a:rPr>
              <a:t>efficient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algorithm.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zh-CN" altLang="en-US" sz="2800" dirty="0" smtClean="0">
                <a:latin typeface="Calibri" pitchFamily="34" charset="0"/>
              </a:rPr>
              <a:t>（</a:t>
            </a:r>
            <a:r>
              <a:rPr lang="en-US" altLang="zh-CN" sz="2800" b="1" dirty="0" smtClean="0">
                <a:latin typeface="Calibri" pitchFamily="34" charset="0"/>
              </a:rPr>
              <a:t>Cross-validation</a:t>
            </a:r>
            <a:r>
              <a:rPr lang="zh-CN" altLang="en-US" sz="2800" dirty="0" smtClean="0">
                <a:latin typeface="Calibri" pitchFamily="34" charset="0"/>
              </a:rPr>
              <a:t>）</a:t>
            </a:r>
            <a:endParaRPr lang="en-US" sz="2800" dirty="0">
              <a:latin typeface="Calibri" pitchFamily="34" charset="0"/>
            </a:endParaRPr>
          </a:p>
          <a:p>
            <a:r>
              <a:rPr lang="en-US" sz="3200" b="1" dirty="0">
                <a:latin typeface="Calibri" pitchFamily="34" charset="0"/>
              </a:rPr>
              <a:t>Hyperparameter Optimization </a:t>
            </a:r>
            <a:endParaRPr lang="en-US" sz="3200" b="1" dirty="0" smtClean="0">
              <a:latin typeface="Calibri" pitchFamily="34" charset="0"/>
            </a:endParaRPr>
          </a:p>
          <a:p>
            <a:r>
              <a:rPr lang="en-US" altLang="zh-CN" sz="2800" dirty="0" smtClean="0">
                <a:latin typeface="Calibri" pitchFamily="34" charset="0"/>
              </a:rPr>
              <a:t>1.</a:t>
            </a:r>
            <a:r>
              <a:rPr lang="en-US" sz="2800" dirty="0" smtClean="0">
                <a:latin typeface="Calibri" pitchFamily="34" charset="0"/>
              </a:rPr>
              <a:t>Divide </a:t>
            </a:r>
            <a:r>
              <a:rPr lang="en-US" sz="2800" dirty="0">
                <a:latin typeface="Calibri" pitchFamily="34" charset="0"/>
              </a:rPr>
              <a:t>data into training/validation/test </a:t>
            </a:r>
            <a:r>
              <a:rPr lang="en-US" sz="2800" dirty="0" smtClean="0">
                <a:latin typeface="Calibri" pitchFamily="34" charset="0"/>
              </a:rPr>
              <a:t>set</a:t>
            </a:r>
            <a:r>
              <a:rPr lang="en-US" altLang="zh-CN" sz="2800" dirty="0" smtClean="0">
                <a:latin typeface="Calibri" pitchFamily="34" charset="0"/>
              </a:rPr>
              <a:t>;</a:t>
            </a:r>
            <a:endParaRPr lang="en-US" sz="2800" dirty="0">
              <a:latin typeface="Calibri" pitchFamily="34" charset="0"/>
            </a:endParaRPr>
          </a:p>
          <a:p>
            <a:pPr lvl="0"/>
            <a:r>
              <a:rPr lang="en-US" altLang="zh-CN" sz="2800" dirty="0" smtClean="0">
                <a:latin typeface="Calibri" pitchFamily="34" charset="0"/>
              </a:rPr>
              <a:t>2.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Determine </a:t>
            </a:r>
            <a:r>
              <a:rPr lang="en-US" sz="2800" dirty="0">
                <a:latin typeface="Calibri" pitchFamily="34" charset="0"/>
              </a:rPr>
              <a:t>the range of </a:t>
            </a:r>
            <a:r>
              <a:rPr lang="en-US" sz="2800" dirty="0" smtClean="0">
                <a:latin typeface="Calibri" pitchFamily="34" charset="0"/>
              </a:rPr>
              <a:t>hyperparameter</a:t>
            </a:r>
            <a:r>
              <a:rPr lang="en-US" altLang="zh-CN" sz="2800" dirty="0" smtClean="0">
                <a:latin typeface="Calibri" pitchFamily="34" charset="0"/>
              </a:rPr>
              <a:t>;</a:t>
            </a:r>
            <a:endParaRPr lang="en-US" sz="2800" dirty="0">
              <a:latin typeface="Calibri" pitchFamily="34" charset="0"/>
            </a:endParaRPr>
          </a:p>
          <a:p>
            <a:pPr lvl="0"/>
            <a:r>
              <a:rPr lang="en-US" altLang="zh-CN" sz="2800" dirty="0" smtClean="0">
                <a:latin typeface="Calibri" pitchFamily="34" charset="0"/>
              </a:rPr>
              <a:t>3.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Search </a:t>
            </a:r>
            <a:r>
              <a:rPr lang="en-US" sz="2800" dirty="0">
                <a:latin typeface="Calibri" pitchFamily="34" charset="0"/>
              </a:rPr>
              <a:t>through the </a:t>
            </a:r>
            <a:r>
              <a:rPr lang="en-US" sz="2800" dirty="0" smtClean="0">
                <a:latin typeface="Calibri" pitchFamily="34" charset="0"/>
              </a:rPr>
              <a:t>hyperparameter</a:t>
            </a:r>
            <a:r>
              <a:rPr lang="en-US" altLang="zh-CN" sz="2800" dirty="0" smtClean="0">
                <a:latin typeface="Calibri" pitchFamily="34" charset="0"/>
              </a:rPr>
              <a:t>s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and </a:t>
            </a:r>
            <a:r>
              <a:rPr lang="en-US" sz="2800" dirty="0" smtClean="0">
                <a:latin typeface="Calibri" pitchFamily="34" charset="0"/>
              </a:rPr>
              <a:t>find</a:t>
            </a:r>
          </a:p>
          <a:p>
            <a:pPr lvl="0"/>
            <a:r>
              <a:rPr lang="en-US" sz="2800" dirty="0" smtClean="0">
                <a:latin typeface="Calibri" pitchFamily="34" charset="0"/>
              </a:rPr>
              <a:t>the best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t</a:t>
            </a:r>
            <a:r>
              <a:rPr lang="en-US" sz="2800" dirty="0" smtClean="0">
                <a:latin typeface="Calibri" pitchFamily="34" charset="0"/>
              </a:rPr>
              <a:t>hat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gives </a:t>
            </a:r>
            <a:r>
              <a:rPr lang="en-US" sz="2800" dirty="0">
                <a:latin typeface="Calibri" pitchFamily="34" charset="0"/>
              </a:rPr>
              <a:t>highest validation </a:t>
            </a:r>
            <a:r>
              <a:rPr lang="en-US" sz="2800" dirty="0" smtClean="0">
                <a:latin typeface="Calibri" pitchFamily="34" charset="0"/>
              </a:rPr>
              <a:t>accuracy</a:t>
            </a:r>
            <a:r>
              <a:rPr lang="en-US" altLang="zh-CN" sz="2800" dirty="0" smtClean="0">
                <a:latin typeface="Calibri" pitchFamily="34" charset="0"/>
              </a:rPr>
              <a:t>;</a:t>
            </a:r>
            <a:endParaRPr lang="en-US" sz="2800" dirty="0">
              <a:latin typeface="Calibri" pitchFamily="34" charset="0"/>
            </a:endParaRPr>
          </a:p>
          <a:p>
            <a:r>
              <a:rPr lang="en-US" altLang="zh-CN" sz="2800" dirty="0" smtClean="0">
                <a:latin typeface="Calibri" pitchFamily="34" charset="0"/>
              </a:rPr>
              <a:t>4.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Train </a:t>
            </a:r>
            <a:r>
              <a:rPr lang="en-US" sz="2800" dirty="0">
                <a:latin typeface="Calibri" pitchFamily="34" charset="0"/>
              </a:rPr>
              <a:t>a model with the best </a:t>
            </a:r>
            <a:r>
              <a:rPr lang="en-US" sz="2800" dirty="0" smtClean="0">
                <a:latin typeface="Calibri" pitchFamily="34" charset="0"/>
              </a:rPr>
              <a:t>hyperparameter</a:t>
            </a:r>
            <a:r>
              <a:rPr lang="en-US" altLang="zh-CN" sz="2800" dirty="0" smtClean="0">
                <a:latin typeface="Calibri" pitchFamily="34" charset="0"/>
              </a:rPr>
              <a:t>;</a:t>
            </a:r>
            <a:endParaRPr lang="en-US" sz="2800" dirty="0">
              <a:latin typeface="Calibri" pitchFamily="34" charset="0"/>
            </a:endParaRPr>
          </a:p>
          <a:p>
            <a:r>
              <a:rPr lang="en-US" altLang="zh-CN" sz="2800" dirty="0" smtClean="0">
                <a:latin typeface="Calibri" pitchFamily="34" charset="0"/>
              </a:rPr>
              <a:t>5.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Evaluate </a:t>
            </a:r>
            <a:r>
              <a:rPr lang="en-US" sz="2800" dirty="0">
                <a:latin typeface="Calibri" pitchFamily="34" charset="0"/>
              </a:rPr>
              <a:t>the performance of the best model</a:t>
            </a:r>
          </a:p>
          <a:p>
            <a:r>
              <a:rPr lang="en-US" sz="2800" dirty="0">
                <a:latin typeface="Calibri" pitchFamily="34" charset="0"/>
              </a:rPr>
              <a:t>performance o</a:t>
            </a:r>
            <a:r>
              <a:rPr lang="en-US" altLang="zh-CN" sz="2800" dirty="0">
                <a:latin typeface="Calibri" pitchFamily="34" charset="0"/>
              </a:rPr>
              <a:t>n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the test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set.</a:t>
            </a:r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3200" b="1" dirty="0">
                <a:latin typeface="Calibri" pitchFamily="34" charset="0"/>
              </a:rPr>
              <a:t>Count </a:t>
            </a:r>
            <a:r>
              <a:rPr lang="en-US" sz="3200" b="1" dirty="0" err="1">
                <a:latin typeface="Calibri" pitchFamily="34" charset="0"/>
              </a:rPr>
              <a:t>Vectorizer</a:t>
            </a:r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Count </a:t>
            </a:r>
            <a:r>
              <a:rPr lang="en-US" sz="2800" dirty="0" err="1">
                <a:latin typeface="Calibri" pitchFamily="34" charset="0"/>
              </a:rPr>
              <a:t>Vectorizer</a:t>
            </a:r>
            <a:r>
              <a:rPr lang="en-US" sz="2800" dirty="0">
                <a:latin typeface="Calibri" pitchFamily="34" charset="0"/>
              </a:rPr>
              <a:t> is very straight forward, it counts the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number of times a token shows up in the document and uses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this value as its weight.</a:t>
            </a:r>
          </a:p>
          <a:p>
            <a:pPr eaLnBrk="1" hangingPunct="1"/>
            <a:r>
              <a:rPr lang="en-US" altLang="zh-CN" sz="3200" b="1" dirty="0" smtClean="0">
                <a:latin typeface="Calibri" pitchFamily="34" charset="0"/>
              </a:rPr>
              <a:t>Doc2Vec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Doc2Vec extends the idea of Word2Vec </a:t>
            </a:r>
            <a:r>
              <a:rPr lang="en-US" sz="2800" dirty="0" smtClean="0">
                <a:latin typeface="Calibri" pitchFamily="34" charset="0"/>
              </a:rPr>
              <a:t>using </a:t>
            </a:r>
            <a:r>
              <a:rPr lang="en-US" sz="2800" dirty="0">
                <a:latin typeface="Calibri" pitchFamily="34" charset="0"/>
              </a:rPr>
              <a:t>unsupervised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learning </a:t>
            </a:r>
            <a:r>
              <a:rPr lang="en-US" sz="2800" dirty="0">
                <a:latin typeface="Calibri" pitchFamily="34" charset="0"/>
              </a:rPr>
              <a:t>to learn fixed-length feature representation from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variable-length </a:t>
            </a:r>
            <a:r>
              <a:rPr lang="en-US" sz="2800" dirty="0">
                <a:latin typeface="Calibri" pitchFamily="34" charset="0"/>
              </a:rPr>
              <a:t>pieces of texts such as sentences, paragraphs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and documents</a:t>
            </a:r>
            <a:r>
              <a:rPr lang="en-US" altLang="zh-CN" sz="2800" dirty="0" smtClean="0">
                <a:latin typeface="Calibri" pitchFamily="34" charset="0"/>
              </a:rPr>
              <a:t>.</a:t>
            </a:r>
            <a:endParaRPr lang="en-US" altLang="zh-CN" sz="2800" dirty="0">
              <a:latin typeface="Calibri" pitchFamily="34" charset="0"/>
            </a:endParaRPr>
          </a:p>
          <a:p>
            <a:pPr eaLnBrk="1" hangingPunct="1"/>
            <a:r>
              <a:rPr lang="en-US" altLang="zh-CN" sz="2800" dirty="0" smtClean="0">
                <a:latin typeface="Calibri" pitchFamily="34" charset="0"/>
              </a:rPr>
              <a:t>1.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>
                <a:latin typeface="Calibri" pitchFamily="34" charset="0"/>
              </a:rPr>
              <a:t>O</a:t>
            </a:r>
            <a:r>
              <a:rPr lang="en-US" sz="2800" dirty="0" smtClean="0">
                <a:latin typeface="Calibri" pitchFamily="34" charset="0"/>
              </a:rPr>
              <a:t>vercomes </a:t>
            </a:r>
            <a:r>
              <a:rPr lang="en-US" sz="2800" dirty="0">
                <a:latin typeface="Calibri" pitchFamily="34" charset="0"/>
              </a:rPr>
              <a:t>weaknesses of BOW encoding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(</a:t>
            </a:r>
            <a:r>
              <a:rPr lang="en-US" sz="2800" dirty="0">
                <a:latin typeface="Calibri" pitchFamily="34" charset="0"/>
              </a:rPr>
              <a:t>ordering loss and semantics of words</a:t>
            </a:r>
            <a:r>
              <a:rPr lang="en-US" sz="2800" dirty="0" smtClean="0">
                <a:latin typeface="Calibri" pitchFamily="34" charset="0"/>
              </a:rPr>
              <a:t>)</a:t>
            </a:r>
            <a:r>
              <a:rPr lang="en-US" altLang="zh-CN" sz="2800" dirty="0" smtClean="0">
                <a:latin typeface="Calibri" pitchFamily="34" charset="0"/>
              </a:rPr>
              <a:t>;</a:t>
            </a:r>
          </a:p>
          <a:p>
            <a:pPr eaLnBrk="1" hangingPunct="1"/>
            <a:r>
              <a:rPr lang="en-US" altLang="zh-CN" sz="2800" dirty="0" smtClean="0">
                <a:latin typeface="Calibri" pitchFamily="34" charset="0"/>
              </a:rPr>
              <a:t>2.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C</a:t>
            </a:r>
            <a:r>
              <a:rPr lang="en-US" sz="2800" dirty="0" smtClean="0">
                <a:latin typeface="Calibri" pitchFamily="34" charset="0"/>
              </a:rPr>
              <a:t>an </a:t>
            </a:r>
            <a:r>
              <a:rPr lang="en-US" sz="2800" dirty="0">
                <a:latin typeface="Calibri" pitchFamily="34" charset="0"/>
              </a:rPr>
              <a:t>achieve </a:t>
            </a:r>
            <a:r>
              <a:rPr lang="en-US" sz="2800" dirty="0" smtClean="0">
                <a:latin typeface="Calibri" pitchFamily="34" charset="0"/>
              </a:rPr>
              <a:t>superior </a:t>
            </a:r>
            <a:r>
              <a:rPr lang="en-US" sz="2800" dirty="0">
                <a:latin typeface="Calibri" pitchFamily="34" charset="0"/>
              </a:rPr>
              <a:t>results as the state-of-the-art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algorithm </a:t>
            </a:r>
            <a:r>
              <a:rPr lang="en-US" sz="2800" dirty="0">
                <a:latin typeface="Calibri" pitchFamily="34" charset="0"/>
              </a:rPr>
              <a:t>in terms </a:t>
            </a:r>
            <a:r>
              <a:rPr lang="en-US" sz="2800" dirty="0" smtClean="0">
                <a:latin typeface="Calibri" pitchFamily="34" charset="0"/>
              </a:rPr>
              <a:t>of </a:t>
            </a:r>
            <a:r>
              <a:rPr lang="en-US" sz="2800" dirty="0">
                <a:latin typeface="Calibri" pitchFamily="34" charset="0"/>
              </a:rPr>
              <a:t>performing tasks on sentiment 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/>
            <a:r>
              <a:rPr lang="en-US" sz="2800" dirty="0" smtClean="0">
                <a:latin typeface="Calibri" pitchFamily="34" charset="0"/>
              </a:rPr>
              <a:t>detection </a:t>
            </a:r>
            <a:r>
              <a:rPr lang="en-US" sz="2800" dirty="0">
                <a:latin typeface="Calibri" pitchFamily="34" charset="0"/>
              </a:rPr>
              <a:t>and text </a:t>
            </a:r>
            <a:r>
              <a:rPr lang="en-US" sz="2800" dirty="0" smtClean="0">
                <a:latin typeface="Calibri" pitchFamily="34" charset="0"/>
              </a:rPr>
              <a:t>classification</a:t>
            </a:r>
            <a:r>
              <a:rPr lang="en-US" sz="2800" dirty="0">
                <a:latin typeface="Calibri" pitchFamily="34" charset="0"/>
              </a:rPr>
              <a:t>. 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endParaRPr lang="en-US" sz="2800" dirty="0" smtClean="0">
              <a:latin typeface="Calibri" pitchFamily="34" charset="0"/>
            </a:endParaRP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endParaRPr lang="en-US" sz="2800" dirty="0" smtClean="0">
              <a:latin typeface="Calibri" pitchFamily="34" charset="0"/>
            </a:endParaRP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endParaRPr lang="en-US" sz="2800" dirty="0"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459503" y="4186974"/>
            <a:ext cx="14446441" cy="75677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Methods</a:t>
            </a:r>
          </a:p>
        </p:txBody>
      </p:sp>
      <p:sp>
        <p:nvSpPr>
          <p:cNvPr id="12" name="Text Box 191"/>
          <p:cNvSpPr txBox="1">
            <a:spLocks noChangeArrowheads="1"/>
          </p:cNvSpPr>
          <p:nvPr/>
        </p:nvSpPr>
        <p:spPr bwMode="auto">
          <a:xfrm>
            <a:off x="32310321" y="4906974"/>
            <a:ext cx="10514081" cy="52475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i="1" dirty="0" smtClean="0">
                <a:latin typeface="Calibri" pitchFamily="34" charset="0"/>
              </a:rPr>
              <a:t>84</a:t>
            </a:r>
            <a:r>
              <a:rPr lang="en-US" sz="2800" b="1" i="1" dirty="0">
                <a:latin typeface="Calibri" pitchFamily="34" charset="0"/>
              </a:rPr>
              <a:t>% accuracy score</a:t>
            </a:r>
          </a:p>
          <a:p>
            <a:pPr eaLnBrk="1" hangingPunct="1"/>
            <a:r>
              <a:rPr lang="en-US" sz="2800" b="1" dirty="0">
                <a:latin typeface="Calibri" pitchFamily="34" charset="0"/>
              </a:rPr>
              <a:t>Strength</a:t>
            </a:r>
            <a:r>
              <a:rPr lang="en-US" altLang="zh-CN" sz="2800" b="1" dirty="0">
                <a:latin typeface="Calibri" pitchFamily="34" charset="0"/>
              </a:rPr>
              <a:t>:</a:t>
            </a:r>
            <a:endParaRPr lang="en-US" sz="2800" b="1" dirty="0">
              <a:latin typeface="Calibri" pitchFamily="34" charset="0"/>
            </a:endParaRP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With machine learning algorithm, there can be higher accuracy and precision of early diagnosis of AD with less information about the patents given.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b="1" dirty="0">
                <a:latin typeface="Calibri" pitchFamily="34" charset="0"/>
              </a:rPr>
              <a:t>Weakness:</a:t>
            </a: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Machine learning algorithm requires large amount of data to achieve high accuracy.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Large amount of data is typically not available.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264745" y="4186974"/>
            <a:ext cx="16559657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32729162" y="21748306"/>
            <a:ext cx="10080000" cy="66367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Calibri" pitchFamily="34" charset="0"/>
              </a:rPr>
              <a:t>In this study, we use machine learning algorithm combined with Natural Language Processing tools, i.e. word embeddings, to distinguish between healthy people and AD patients.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Linguistic features are incorporated into logistic regression to help make better classification.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Accuracy of 84% is achieved, and higher AUC is obtained compared with other studies.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With the new algorithm, AD early diagnosis can become simpler and cheaper with audio data provided remotely by the patients.</a:t>
            </a:r>
          </a:p>
          <a:p>
            <a:pPr eaLnBrk="1" hangingPunct="1"/>
            <a:endParaRPr lang="en-US" sz="2800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The algorithm may become more robust with more available data in the future.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744402" y="21034802"/>
            <a:ext cx="100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461603" y="24819735"/>
            <a:ext cx="208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Dataset</a:t>
            </a:r>
            <a:endParaRPr lang="en-US" sz="45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4" name="Text Box 189">
            <a:extLst>
              <a:ext uri="{FF2B5EF4-FFF2-40B4-BE49-F238E27FC236}">
                <a16:creationId xmlns="" xmlns:a16="http://schemas.microsoft.com/office/drawing/2014/main" id="{95C9BEB3-D2CB-F849-BF4B-DC6E88A16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44" y="24963749"/>
            <a:ext cx="10080000" cy="3759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 smtClean="0"/>
              <a:t>•</a:t>
            </a:r>
            <a:r>
              <a:rPr lang="en-US" sz="2800" dirty="0"/>
              <a:t>	</a:t>
            </a:r>
            <a:r>
              <a:rPr lang="en-US" sz="2800" dirty="0">
                <a:latin typeface="Calibri" pitchFamily="34" charset="0"/>
              </a:rPr>
              <a:t>Since language deficit is one of the most important </a:t>
            </a:r>
            <a:r>
              <a:rPr lang="en-US" altLang="zh-CN" sz="2800" dirty="0">
                <a:latin typeface="Calibri" pitchFamily="34" charset="0"/>
              </a:rPr>
              <a:t>symptom</a:t>
            </a:r>
            <a:r>
              <a:rPr lang="en-US" sz="2800" dirty="0">
                <a:latin typeface="Calibri" pitchFamily="34" charset="0"/>
              </a:rPr>
              <a:t>, combining the fact that NLP’s development has been exceptional with deep learning’s application. </a:t>
            </a:r>
          </a:p>
          <a:p>
            <a:pPr eaLnBrk="1" hangingPunct="1"/>
            <a:r>
              <a:rPr lang="en-US" sz="2800" dirty="0"/>
              <a:t>•	</a:t>
            </a:r>
            <a:r>
              <a:rPr lang="en-US" sz="2800" dirty="0">
                <a:latin typeface="Calibri" pitchFamily="34" charset="0"/>
              </a:rPr>
              <a:t>We propose to use NLP algorithm to retrieve information from patients’ interview data, and to further predict how likely the patients have AD. 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We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use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feature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engineering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and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NLP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algorithms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Logistic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Regression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and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Doc2Vec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combined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to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produce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model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with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high</a:t>
            </a:r>
            <a:r>
              <a:rPr lang="zh-CN" altLang="en-US" sz="2800" dirty="0" smtClean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accuracy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altLang="zh-CN" sz="2800" dirty="0" smtClean="0">
                <a:latin typeface="Calibri" pitchFamily="34" charset="0"/>
              </a:rPr>
              <a:t>yielded.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0EFD6DA-6D2E-6744-8790-2A0A96FC4E7E}"/>
              </a:ext>
            </a:extLst>
          </p:cNvPr>
          <p:cNvSpPr/>
          <p:nvPr/>
        </p:nvSpPr>
        <p:spPr>
          <a:xfrm>
            <a:off x="989844" y="24243749"/>
            <a:ext cx="100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Hypothesis</a:t>
            </a:r>
            <a:endParaRPr lang="en-US" sz="45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8A28C366-F526-DE4D-951E-A56E91FB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456" y="13598094"/>
            <a:ext cx="4680000" cy="3251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2" name="Text Box 180">
            <a:extLst>
              <a:ext uri="{FF2B5EF4-FFF2-40B4-BE49-F238E27FC236}">
                <a16:creationId xmlns="" xmlns:a16="http://schemas.microsoft.com/office/drawing/2014/main" id="{8C39D320-A0F2-1C4B-9643-EA6153F22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3931" y="20096896"/>
            <a:ext cx="23317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3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altLang="zh-CN" sz="2100" dirty="0">
                <a:latin typeface="Calibri" pitchFamily="34" charset="0"/>
              </a:rPr>
              <a:t>Word2Vec</a:t>
            </a:r>
            <a:endParaRPr lang="en-US" sz="2100" dirty="0">
              <a:latin typeface="Calibri" pitchFamily="34" charset="0"/>
            </a:endParaRPr>
          </a:p>
        </p:txBody>
      </p:sp>
      <p:pic>
        <p:nvPicPr>
          <p:cNvPr id="83" name="Picture 82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4A6045DE-D154-DB48-8236-2E67E10255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19860" y="17097263"/>
            <a:ext cx="468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5" name="Text Box 180">
            <a:extLst>
              <a:ext uri="{FF2B5EF4-FFF2-40B4-BE49-F238E27FC236}">
                <a16:creationId xmlns="" xmlns:a16="http://schemas.microsoft.com/office/drawing/2014/main" id="{7A294072-CB48-8B48-B99D-F4C60D01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4277" y="20374232"/>
            <a:ext cx="215116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4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altLang="zh-CN" sz="2100" dirty="0">
                <a:latin typeface="Calibri" pitchFamily="34" charset="0"/>
              </a:rPr>
              <a:t>Doc2Vec</a:t>
            </a:r>
            <a:endParaRPr lang="en-US" sz="2100" dirty="0">
              <a:latin typeface="Calibri" pitchFamily="34" charset="0"/>
            </a:endParaRPr>
          </a:p>
        </p:txBody>
      </p:sp>
      <p:sp>
        <p:nvSpPr>
          <p:cNvPr id="86" name="Text Box 180">
            <a:extLst>
              <a:ext uri="{FF2B5EF4-FFF2-40B4-BE49-F238E27FC236}">
                <a16:creationId xmlns="" xmlns:a16="http://schemas.microsoft.com/office/drawing/2014/main" id="{2AC7CBFC-4D6B-BD42-9C8B-AB7CF3277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7694" y="20415346"/>
            <a:ext cx="294862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5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zh-CN" altLang="en-US" sz="2100" b="1" dirty="0">
                <a:latin typeface="Calibri" pitchFamily="34" charset="0"/>
              </a:rPr>
              <a:t> </a:t>
            </a:r>
            <a:r>
              <a:rPr lang="en-US" altLang="zh-CN" sz="2100" dirty="0" smtClean="0">
                <a:latin typeface="Calibri" pitchFamily="34" charset="0"/>
              </a:rPr>
              <a:t>Cross-validation</a:t>
            </a:r>
            <a:endParaRPr lang="en-US" sz="2100" dirty="0">
              <a:latin typeface="Calibri" pitchFamily="34" charset="0"/>
            </a:endParaRPr>
          </a:p>
        </p:txBody>
      </p:sp>
      <p:sp>
        <p:nvSpPr>
          <p:cNvPr id="69" name="Text Box 180">
            <a:extLst>
              <a:ext uri="{FF2B5EF4-FFF2-40B4-BE49-F238E27FC236}">
                <a16:creationId xmlns="" xmlns:a16="http://schemas.microsoft.com/office/drawing/2014/main" id="{B5DD79EB-86D5-3649-95EF-9A6ADAA8C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5935" y="20354234"/>
            <a:ext cx="599907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8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en-US" sz="2100" dirty="0">
                <a:latin typeface="Calibri" pitchFamily="34" charset="0"/>
              </a:rPr>
              <a:t> Diagnosis Procedure with Machine Learning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A0EFD6DA-6D2E-6744-8790-2A0A96FC4E7E}"/>
              </a:ext>
            </a:extLst>
          </p:cNvPr>
          <p:cNvSpPr/>
          <p:nvPr/>
        </p:nvSpPr>
        <p:spPr>
          <a:xfrm>
            <a:off x="989844" y="9164074"/>
            <a:ext cx="100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Innovations</a:t>
            </a:r>
            <a:endParaRPr lang="en-US" sz="45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Text Box 189">
            <a:extLst>
              <a:ext uri="{FF2B5EF4-FFF2-40B4-BE49-F238E27FC236}">
                <a16:creationId xmlns="" xmlns:a16="http://schemas.microsoft.com/office/drawing/2014/main" id="{95C9BEB3-D2CB-F849-BF4B-DC6E88A16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1" y="9865983"/>
            <a:ext cx="10080000" cy="562534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/>
            <a:r>
              <a:rPr lang="en-US" altLang="zh-CN" sz="3000" dirty="0" smtClean="0">
                <a:latin typeface="Calibri" pitchFamily="34" charset="0"/>
              </a:rPr>
              <a:t>1.</a:t>
            </a:r>
            <a:r>
              <a:rPr lang="zh-CN" altLang="en-US" sz="3000" dirty="0" smtClean="0">
                <a:latin typeface="Calibri" pitchFamily="34" charset="0"/>
              </a:rPr>
              <a:t> </a:t>
            </a:r>
            <a:r>
              <a:rPr lang="en-US" sz="3000" dirty="0" smtClean="0">
                <a:latin typeface="Calibri" pitchFamily="34" charset="0"/>
              </a:rPr>
              <a:t>Built an end-to-end machine learning pipeline on DementiaBank dataset for AD classification</a:t>
            </a:r>
          </a:p>
          <a:p>
            <a:pPr lvl="0" eaLnBrk="1" hangingPunct="1"/>
            <a:r>
              <a:rPr lang="en-US" altLang="zh-CN" sz="3000" dirty="0" smtClean="0">
                <a:latin typeface="Calibri" pitchFamily="34" charset="0"/>
              </a:rPr>
              <a:t>2.</a:t>
            </a:r>
            <a:r>
              <a:rPr lang="zh-CN" altLang="en-US" sz="3000" dirty="0" smtClean="0">
                <a:latin typeface="Calibri" pitchFamily="34" charset="0"/>
              </a:rPr>
              <a:t> </a:t>
            </a:r>
            <a:r>
              <a:rPr lang="en-US" sz="3000" dirty="0" smtClean="0">
                <a:latin typeface="Calibri" pitchFamily="34" charset="0"/>
              </a:rPr>
              <a:t>Combined features related to AD and automatic extracted features using NLP algorithms</a:t>
            </a:r>
          </a:p>
          <a:p>
            <a:pPr lvl="0" eaLnBrk="1" hangingPunct="1"/>
            <a:r>
              <a:rPr lang="en-US" altLang="zh-CN" sz="3000" dirty="0" smtClean="0">
                <a:latin typeface="Calibri" pitchFamily="34" charset="0"/>
              </a:rPr>
              <a:t>3.</a:t>
            </a:r>
            <a:r>
              <a:rPr lang="zh-CN" altLang="en-US" sz="3000" dirty="0" smtClean="0">
                <a:latin typeface="Calibri" pitchFamily="34" charset="0"/>
              </a:rPr>
              <a:t> </a:t>
            </a:r>
            <a:r>
              <a:rPr lang="en-US" sz="3000" dirty="0" smtClean="0">
                <a:latin typeface="Calibri" pitchFamily="34" charset="0"/>
              </a:rPr>
              <a:t>Used word count and word embedding to capture statistical information and syntax meaning of the text data</a:t>
            </a:r>
          </a:p>
          <a:p>
            <a:pPr lvl="0" eaLnBrk="1" hangingPunct="1"/>
            <a:r>
              <a:rPr lang="en-US" altLang="zh-CN" sz="3000" dirty="0" smtClean="0">
                <a:latin typeface="Calibri" pitchFamily="34" charset="0"/>
              </a:rPr>
              <a:t>4.</a:t>
            </a:r>
            <a:r>
              <a:rPr lang="zh-CN" altLang="en-US" sz="3000" dirty="0" smtClean="0">
                <a:latin typeface="Calibri" pitchFamily="34" charset="0"/>
              </a:rPr>
              <a:t> </a:t>
            </a:r>
            <a:r>
              <a:rPr lang="en-US" sz="3000" dirty="0" smtClean="0">
                <a:latin typeface="Calibri" pitchFamily="34" charset="0"/>
              </a:rPr>
              <a:t>Optimized hyperparameter of the classification algorithm using </a:t>
            </a:r>
            <a:r>
              <a:rPr lang="en-US" sz="3000" i="1" dirty="0" smtClean="0">
                <a:latin typeface="Calibri" pitchFamily="34" charset="0"/>
              </a:rPr>
              <a:t>cross-validation (divided data into training, test, and validation sets)</a:t>
            </a:r>
          </a:p>
          <a:p>
            <a:pPr lvl="0" eaLnBrk="1" hangingPunct="1"/>
            <a:r>
              <a:rPr lang="en-US" altLang="zh-CN" sz="3000" dirty="0" smtClean="0">
                <a:latin typeface="Calibri" pitchFamily="34" charset="0"/>
              </a:rPr>
              <a:t>5.</a:t>
            </a:r>
            <a:r>
              <a:rPr lang="zh-CN" altLang="en-US" sz="3000" dirty="0" smtClean="0">
                <a:latin typeface="Calibri" pitchFamily="34" charset="0"/>
              </a:rPr>
              <a:t> </a:t>
            </a:r>
            <a:r>
              <a:rPr lang="en-US" sz="3000" dirty="0" smtClean="0">
                <a:latin typeface="Calibri" pitchFamily="34" charset="0"/>
              </a:rPr>
              <a:t>Evaluated stability </a:t>
            </a:r>
            <a:r>
              <a:rPr lang="en-US" sz="3000" dirty="0" smtClean="0"/>
              <a:t>of </a:t>
            </a:r>
            <a:r>
              <a:rPr lang="en-US" sz="3000" dirty="0">
                <a:latin typeface="Calibri" pitchFamily="34" charset="0"/>
              </a:rPr>
              <a:t>the classification model by repeated experiments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960" y="16886219"/>
            <a:ext cx="5430982" cy="3657600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438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5" descr="Image result for cookie theft picture"/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516" y="25442424"/>
            <a:ext cx="4688834" cy="32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Box 180">
            <a:extLst>
              <a:ext uri="{FF2B5EF4-FFF2-40B4-BE49-F238E27FC236}">
                <a16:creationId xmlns="" xmlns:a16="http://schemas.microsoft.com/office/drawing/2014/main" id="{6FE89665-9D93-514C-86F6-3BC454083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5225" y="25863220"/>
            <a:ext cx="653012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1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sz="2000" dirty="0"/>
              <a:t>Boston Cookie Theft picture for diagnosing AD </a:t>
            </a:r>
            <a:endParaRPr lang="en-US" sz="2100" dirty="0">
              <a:latin typeface="Calibri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43891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https://miro.medium.com/max/3902/1*hELlVp9hmZbDZVFstS61pg.png"/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84" y="17354596"/>
            <a:ext cx="5680530" cy="29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Box 180">
            <a:extLst>
              <a:ext uri="{FF2B5EF4-FFF2-40B4-BE49-F238E27FC236}">
                <a16:creationId xmlns="" xmlns:a16="http://schemas.microsoft.com/office/drawing/2014/main" id="{6FE89665-9D93-514C-86F6-3BC454083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9005" y="9338342"/>
            <a:ext cx="7616917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n</a:t>
            </a:r>
            <a:r>
              <a:rPr lang="en-US" sz="2100" b="1" dirty="0" smtClean="0">
                <a:latin typeface="Calibri" pitchFamily="34" charset="0"/>
              </a:rPr>
              <a:t>.</a:t>
            </a:r>
            <a:r>
              <a:rPr lang="en-US" sz="2100" dirty="0" smtClean="0">
                <a:latin typeface="Calibri" pitchFamily="34" charset="0"/>
              </a:rPr>
              <a:t> </a:t>
            </a:r>
            <a:r>
              <a:rPr lang="en-US" sz="2000" dirty="0"/>
              <a:t>Original Preprocessed .csv Data Read into Notebook (with some missing age and </a:t>
            </a:r>
            <a:r>
              <a:rPr lang="en-US" sz="2000" dirty="0" err="1"/>
              <a:t>mmse</a:t>
            </a:r>
            <a:r>
              <a:rPr lang="en-US" sz="2000" dirty="0"/>
              <a:t> score)</a:t>
            </a:r>
          </a:p>
        </p:txBody>
      </p:sp>
      <p:sp>
        <p:nvSpPr>
          <p:cNvPr id="53" name="Text Box 180">
            <a:extLst>
              <a:ext uri="{FF2B5EF4-FFF2-40B4-BE49-F238E27FC236}">
                <a16:creationId xmlns="" xmlns:a16="http://schemas.microsoft.com/office/drawing/2014/main" id="{6FE89665-9D93-514C-86F6-3BC454083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2591" y="12850617"/>
            <a:ext cx="6960294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n</a:t>
            </a:r>
            <a:r>
              <a:rPr lang="en-US" sz="2100" b="1" dirty="0" smtClean="0">
                <a:latin typeface="Calibri" pitchFamily="34" charset="0"/>
              </a:rPr>
              <a:t>.</a:t>
            </a:r>
            <a:r>
              <a:rPr lang="en-US" sz="2100" dirty="0" smtClean="0">
                <a:latin typeface="Calibri" pitchFamily="34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Processed Data Table with Missing Age Filled in with Average + Count </a:t>
            </a:r>
            <a:r>
              <a:rPr lang="en-US" sz="2000" dirty="0" err="1">
                <a:ea typeface="Arial" charset="0"/>
                <a:cs typeface="Arial" charset="0"/>
              </a:rPr>
              <a:t>Vectorizer</a:t>
            </a:r>
            <a:r>
              <a:rPr lang="en-US" sz="2000" dirty="0">
                <a:ea typeface="Arial" charset="0"/>
                <a:cs typeface="Arial" charset="0"/>
              </a:rPr>
              <a:t> Features </a:t>
            </a:r>
          </a:p>
        </p:txBody>
      </p:sp>
      <p:pic>
        <p:nvPicPr>
          <p:cNvPr id="55" name="Picture 54" descr="../Screen%20Shot%202020-03-02%20at%207.49.37%20PM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117" y="6798681"/>
            <a:ext cx="4772083" cy="25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 descr="../Screen%20Shot%202020-03-02%20at%207.51.30%20PM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133" y="10201168"/>
            <a:ext cx="5416267" cy="251884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 Box 194"/>
          <p:cNvSpPr txBox="1">
            <a:spLocks noChangeArrowheads="1"/>
          </p:cNvSpPr>
          <p:nvPr/>
        </p:nvSpPr>
        <p:spPr bwMode="auto">
          <a:xfrm>
            <a:off x="11454904" y="21380776"/>
            <a:ext cx="20880000" cy="320352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60" tIns="137160" rIns="137160" bIns="13716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 smtClean="0">
                <a:latin typeface="Calibri" pitchFamily="34" charset="0"/>
              </a:rPr>
              <a:t> 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430321" y="20837377"/>
            <a:ext cx="20880000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Workflow</a:t>
            </a:r>
            <a:endParaRPr lang="en-US" sz="45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2" name="Picture 61" descr="ISEF/Screen%20Shot%202020-02-12%20at%2010.10.21%20AM.pn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449" y="21557376"/>
            <a:ext cx="2878435" cy="158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 descr="ISEF/Screen%20Shot%202020-02-12%20at%2010.12.10%20AM.png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342" y="21577193"/>
            <a:ext cx="2497517" cy="151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 descr="Screen%20Shot%202020-02-18%20at%206.45.14%20PM.png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/>
          <a:stretch/>
        </p:blipFill>
        <p:spPr bwMode="auto">
          <a:xfrm>
            <a:off x="17963304" y="21541673"/>
            <a:ext cx="2051050" cy="1583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787" y="25673628"/>
            <a:ext cx="4111678" cy="27411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310" y="15031045"/>
            <a:ext cx="7979473" cy="5319648"/>
          </a:xfrm>
          <a:prstGeom prst="rect">
            <a:avLst/>
          </a:prstGeom>
        </p:spPr>
      </p:pic>
      <p:pic>
        <p:nvPicPr>
          <p:cNvPr id="75" name="Picture 74" descr="count_roc.png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851" y="4981844"/>
            <a:ext cx="6653551" cy="454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 descr="age_gender_roc.png"/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245" y="10266651"/>
            <a:ext cx="6966494" cy="454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 descr="doc2vec_roc.png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286" y="15387254"/>
            <a:ext cx="6647164" cy="45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70" y="15772586"/>
            <a:ext cx="7952607" cy="4574323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52444BD-BE28-AF45-B8A6-063C7A09C9B2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21485310" y="21644045"/>
            <a:ext cx="3189647" cy="168134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B188503B-D1B6-0749-9830-8585517D9D33}"/>
              </a:ext>
            </a:extLst>
          </p:cNvPr>
          <p:cNvGrpSpPr/>
          <p:nvPr/>
        </p:nvGrpSpPr>
        <p:grpSpPr>
          <a:xfrm>
            <a:off x="23957564" y="23187861"/>
            <a:ext cx="6923828" cy="915033"/>
            <a:chOff x="3688145" y="-8570179"/>
            <a:chExt cx="6428144" cy="2473957"/>
          </a:xfrm>
        </p:grpSpPr>
        <p:cxnSp>
          <p:nvCxnSpPr>
            <p:cNvPr id="29" name="Curved Connector 28">
              <a:extLst>
                <a:ext uri="{FF2B5EF4-FFF2-40B4-BE49-F238E27FC236}">
                  <a16:creationId xmlns="" xmlns:a16="http://schemas.microsoft.com/office/drawing/2014/main" id="{B8823E21-46A0-8247-A117-F35CC2E7C49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145" y="-8570179"/>
              <a:ext cx="2349545" cy="1462810"/>
            </a:xfrm>
            <a:prstGeom prst="curvedConnector3">
              <a:avLst>
                <a:gd name="adj1" fmla="val 487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CA4408F-AC2D-AF4F-8AFC-C448B2BB4044}"/>
                </a:ext>
              </a:extLst>
            </p:cNvPr>
            <p:cNvSpPr txBox="1"/>
            <p:nvPr/>
          </p:nvSpPr>
          <p:spPr>
            <a:xfrm>
              <a:off x="6037690" y="-8010120"/>
              <a:ext cx="4078599" cy="1913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altLang="zh-CN" sz="2000" dirty="0"/>
                <a:t>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important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factor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determine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whether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patient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has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AD</a:t>
              </a:r>
              <a:endParaRPr lang="en-US" sz="2000" dirty="0"/>
            </a:p>
          </p:txBody>
        </p:sp>
      </p:grpSp>
      <p:sp>
        <p:nvSpPr>
          <p:cNvPr id="68" name="Text Box 180">
            <a:extLst>
              <a:ext uri="{FF2B5EF4-FFF2-40B4-BE49-F238E27FC236}">
                <a16:creationId xmlns="" xmlns:a16="http://schemas.microsoft.com/office/drawing/2014/main" id="{6FE89665-9D93-514C-86F6-3BC454083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9572" y="22414427"/>
            <a:ext cx="522021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100" b="1" dirty="0">
                <a:latin typeface="Calibri" pitchFamily="34" charset="0"/>
              </a:rPr>
              <a:t>Figure </a:t>
            </a:r>
            <a:r>
              <a:rPr lang="en-US" altLang="zh-CN" sz="2100" b="1" dirty="0">
                <a:latin typeface="Calibri" pitchFamily="34" charset="0"/>
              </a:rPr>
              <a:t>1</a:t>
            </a:r>
            <a:r>
              <a:rPr lang="en-US" sz="2100" b="1" dirty="0">
                <a:latin typeface="Calibri" pitchFamily="34" charset="0"/>
              </a:rPr>
              <a:t>.</a:t>
            </a:r>
            <a:r>
              <a:rPr lang="en-US" sz="2100" dirty="0">
                <a:latin typeface="Calibri" pitchFamily="34" charset="0"/>
              </a:rPr>
              <a:t> Medical Evaluation Procedure for AD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587" y="10229421"/>
            <a:ext cx="10935774" cy="15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4019</TotalTime>
  <Words>797</Words>
  <Application>Microsoft Macintosh PowerPoint</Application>
  <PresentationFormat>Custom</PresentationFormat>
  <Paragraphs>93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等线</vt:lpstr>
      <vt:lpstr>Arial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48x48</dc:title>
  <dc:creator>Jay Larson</dc:creator>
  <dc:description>Quality poster printing
www.genigraphics.com
1-800-790-4001</dc:description>
  <cp:lastModifiedBy>Microsoft Office User</cp:lastModifiedBy>
  <cp:revision>174</cp:revision>
  <cp:lastPrinted>2013-02-12T02:21:55Z</cp:lastPrinted>
  <dcterms:created xsi:type="dcterms:W3CDTF">2013-02-10T21:14:48Z</dcterms:created>
  <dcterms:modified xsi:type="dcterms:W3CDTF">2020-03-04T02:36:38Z</dcterms:modified>
</cp:coreProperties>
</file>